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73" r:id="rId3"/>
    <p:sldId id="264" r:id="rId4"/>
    <p:sldId id="285" r:id="rId5"/>
    <p:sldId id="294" r:id="rId6"/>
    <p:sldId id="265" r:id="rId7"/>
    <p:sldId id="266" r:id="rId8"/>
    <p:sldId id="267" r:id="rId9"/>
    <p:sldId id="268" r:id="rId10"/>
    <p:sldId id="269" r:id="rId11"/>
    <p:sldId id="270" r:id="rId12"/>
    <p:sldId id="283" r:id="rId13"/>
    <p:sldId id="271" r:id="rId14"/>
    <p:sldId id="281" r:id="rId15"/>
    <p:sldId id="282" r:id="rId16"/>
    <p:sldId id="272" r:id="rId17"/>
    <p:sldId id="274" r:id="rId18"/>
    <p:sldId id="295" r:id="rId19"/>
    <p:sldId id="276" r:id="rId20"/>
    <p:sldId id="275" r:id="rId21"/>
    <p:sldId id="257" r:id="rId22"/>
    <p:sldId id="258" r:id="rId23"/>
    <p:sldId id="296" r:id="rId24"/>
    <p:sldId id="297" r:id="rId25"/>
    <p:sldId id="259" r:id="rId26"/>
    <p:sldId id="286" r:id="rId27"/>
    <p:sldId id="298" r:id="rId28"/>
    <p:sldId id="299" r:id="rId29"/>
    <p:sldId id="287" r:id="rId30"/>
    <p:sldId id="260" r:id="rId31"/>
    <p:sldId id="278" r:id="rId32"/>
    <p:sldId id="300" r:id="rId33"/>
    <p:sldId id="301" r:id="rId34"/>
    <p:sldId id="277" r:id="rId35"/>
    <p:sldId id="304" r:id="rId36"/>
    <p:sldId id="305" r:id="rId37"/>
    <p:sldId id="302" r:id="rId38"/>
    <p:sldId id="262" r:id="rId39"/>
    <p:sldId id="289" r:id="rId40"/>
    <p:sldId id="263" r:id="rId41"/>
    <p:sldId id="291" r:id="rId42"/>
    <p:sldId id="292" r:id="rId43"/>
    <p:sldId id="303" r:id="rId44"/>
    <p:sldId id="290" r:id="rId45"/>
    <p:sldId id="288" r:id="rId46"/>
    <p:sldId id="261" r:id="rId47"/>
    <p:sldId id="306"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243"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B281E7-4978-4C36-B5DA-6DB4FCF32182}" type="datetimeFigureOut">
              <a:rPr lang="en-US" smtClean="0"/>
              <a:pPr/>
              <a:t>4/5/2016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F9BE70-A011-4C11-8199-D60B6A60D2DC}" type="slidenum">
              <a:rPr lang="en-US" smtClean="0"/>
              <a:pPr/>
              <a:t>‹#›</a:t>
            </a:fld>
            <a:endParaRPr lang="en-US"/>
          </a:p>
        </p:txBody>
      </p:sp>
    </p:spTree>
    <p:extLst>
      <p:ext uri="{BB962C8B-B14F-4D97-AF65-F5344CB8AC3E}">
        <p14:creationId xmlns:p14="http://schemas.microsoft.com/office/powerpoint/2010/main" val="3228848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F9BE70-A011-4C11-8199-D60B6A60D2DC}" type="slidenum">
              <a:rPr lang="en-US" smtClean="0"/>
              <a:pPr/>
              <a:t>25</a:t>
            </a:fld>
            <a:endParaRPr lang="en-US"/>
          </a:p>
        </p:txBody>
      </p:sp>
    </p:spTree>
    <p:extLst>
      <p:ext uri="{BB962C8B-B14F-4D97-AF65-F5344CB8AC3E}">
        <p14:creationId xmlns:p14="http://schemas.microsoft.com/office/powerpoint/2010/main" val="1380327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3046A2-6E9F-4860-8C6E-A4FE1225D159}"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C328B-DF95-48AC-A50A-2CAF87D078E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3046A2-6E9F-4860-8C6E-A4FE1225D159}"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C328B-DF95-48AC-A50A-2CAF87D078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3046A2-6E9F-4860-8C6E-A4FE1225D159}"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C328B-DF95-48AC-A50A-2CAF87D078E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3046A2-6E9F-4860-8C6E-A4FE1225D159}"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C328B-DF95-48AC-A50A-2CAF87D078E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3046A2-6E9F-4860-8C6E-A4FE1225D159}" type="datetimeFigureOut">
              <a:rPr lang="en-US" smtClean="0"/>
              <a:pPr/>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C328B-DF95-48AC-A50A-2CAF87D078E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3046A2-6E9F-4860-8C6E-A4FE1225D159}" type="datetimeFigureOut">
              <a:rPr lang="en-US" smtClean="0"/>
              <a:pPr/>
              <a:t>4/5/2016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C328B-DF95-48AC-A50A-2CAF87D078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3046A2-6E9F-4860-8C6E-A4FE1225D159}" type="datetimeFigureOut">
              <a:rPr lang="en-US" smtClean="0"/>
              <a:pPr/>
              <a:t>4/5/2016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AC328B-DF95-48AC-A50A-2CAF87D078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3046A2-6E9F-4860-8C6E-A4FE1225D159}" type="datetimeFigureOut">
              <a:rPr lang="en-US" smtClean="0"/>
              <a:pPr/>
              <a:t>4/5/2016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AC328B-DF95-48AC-A50A-2CAF87D078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3046A2-6E9F-4860-8C6E-A4FE1225D159}" type="datetimeFigureOut">
              <a:rPr lang="en-US" smtClean="0"/>
              <a:pPr/>
              <a:t>4/5/2016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AC328B-DF95-48AC-A50A-2CAF87D078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3046A2-6E9F-4860-8C6E-A4FE1225D159}" type="datetimeFigureOut">
              <a:rPr lang="en-US" smtClean="0"/>
              <a:pPr/>
              <a:t>4/5/2016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C328B-DF95-48AC-A50A-2CAF87D078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3046A2-6E9F-4860-8C6E-A4FE1225D159}" type="datetimeFigureOut">
              <a:rPr lang="en-US" smtClean="0"/>
              <a:pPr/>
              <a:t>4/5/2016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C328B-DF95-48AC-A50A-2CAF87D078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3046A2-6E9F-4860-8C6E-A4FE1225D159}" type="datetimeFigureOut">
              <a:rPr lang="en-US" smtClean="0"/>
              <a:pPr/>
              <a:t>4/5/2016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AC328B-DF95-48AC-A50A-2CAF87D078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Circuits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really happening in the circuit?</a:t>
            </a:r>
            <a:endParaRPr lang="en-US" dirty="0"/>
          </a:p>
        </p:txBody>
      </p:sp>
      <p:sp>
        <p:nvSpPr>
          <p:cNvPr id="3" name="Content Placeholder 2"/>
          <p:cNvSpPr>
            <a:spLocks noGrp="1"/>
          </p:cNvSpPr>
          <p:nvPr>
            <p:ph idx="1"/>
          </p:nvPr>
        </p:nvSpPr>
        <p:spPr/>
        <p:txBody>
          <a:bodyPr/>
          <a:lstStyle/>
          <a:p>
            <a:r>
              <a:rPr lang="en-US" dirty="0" smtClean="0"/>
              <a:t>The balls represent electrons – obviously NOT shown to scale.</a:t>
            </a:r>
          </a:p>
          <a:p>
            <a:r>
              <a:rPr lang="en-US" dirty="0" smtClean="0"/>
              <a:t>The electrons move from negative on the battery, around to positive.</a:t>
            </a:r>
          </a:p>
          <a:p>
            <a:r>
              <a:rPr lang="en-US" dirty="0" smtClean="0"/>
              <a:t>HOWEVER, Current was first defined as the flow of positive charges from the positive terminal to the negative terminal.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Useful Analogy</a:t>
            </a:r>
            <a:endParaRPr lang="en-US" dirty="0"/>
          </a:p>
        </p:txBody>
      </p:sp>
      <p:sp>
        <p:nvSpPr>
          <p:cNvPr id="3" name="Content Placeholder 2"/>
          <p:cNvSpPr>
            <a:spLocks noGrp="1"/>
          </p:cNvSpPr>
          <p:nvPr>
            <p:ph idx="1"/>
          </p:nvPr>
        </p:nvSpPr>
        <p:spPr/>
        <p:txBody>
          <a:bodyPr>
            <a:normAutofit/>
          </a:bodyPr>
          <a:lstStyle/>
          <a:p>
            <a:pPr>
              <a:buNone/>
            </a:pPr>
            <a:r>
              <a:rPr lang="en-US" dirty="0" smtClean="0"/>
              <a:t>Sometimes, a closed conducting loop (circuit) is compared to a water (amusement) park.  Complete this analogy:</a:t>
            </a:r>
          </a:p>
          <a:p>
            <a:pPr>
              <a:buNone/>
            </a:pPr>
            <a:r>
              <a:rPr lang="en-US" dirty="0" smtClean="0"/>
              <a:t>		</a:t>
            </a:r>
            <a:r>
              <a:rPr lang="en-US" u="sng" dirty="0" smtClean="0"/>
              <a:t>Water Park</a:t>
            </a:r>
            <a:r>
              <a:rPr lang="en-US" dirty="0" smtClean="0"/>
              <a:t>			</a:t>
            </a:r>
            <a:r>
              <a:rPr lang="en-US" u="sng" dirty="0" smtClean="0"/>
              <a:t>Circuit</a:t>
            </a:r>
          </a:p>
          <a:p>
            <a:pPr>
              <a:buNone/>
            </a:pPr>
            <a:r>
              <a:rPr lang="en-US" dirty="0" smtClean="0"/>
              <a:t>		pump			</a:t>
            </a:r>
          </a:p>
          <a:p>
            <a:pPr>
              <a:buNone/>
            </a:pPr>
            <a:r>
              <a:rPr lang="en-US" dirty="0" smtClean="0"/>
              <a:t>						electrons</a:t>
            </a:r>
          </a:p>
          <a:p>
            <a:pPr>
              <a:buNone/>
            </a:pPr>
            <a:r>
              <a:rPr lang="en-US" dirty="0" smtClean="0"/>
              <a:t>		pipes				</a:t>
            </a:r>
          </a:p>
          <a:p>
            <a:pPr>
              <a:buNone/>
            </a:pPr>
            <a:r>
              <a:rPr lang="en-US" dirty="0" smtClean="0"/>
              <a:t>						bulb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Useful Analogy</a:t>
            </a:r>
            <a:endParaRPr lang="en-US" dirty="0"/>
          </a:p>
        </p:txBody>
      </p:sp>
      <p:sp>
        <p:nvSpPr>
          <p:cNvPr id="3" name="Content Placeholder 2"/>
          <p:cNvSpPr>
            <a:spLocks noGrp="1"/>
          </p:cNvSpPr>
          <p:nvPr>
            <p:ph idx="1"/>
          </p:nvPr>
        </p:nvSpPr>
        <p:spPr/>
        <p:txBody>
          <a:bodyPr/>
          <a:lstStyle/>
          <a:p>
            <a:pPr>
              <a:buNone/>
            </a:pPr>
            <a:r>
              <a:rPr lang="en-US" dirty="0" smtClean="0"/>
              <a:t>Sometimes, a closed conducting loop (circuit) is compared to a water (amusement) park.  Complete this analogy:</a:t>
            </a:r>
          </a:p>
          <a:p>
            <a:pPr>
              <a:buNone/>
            </a:pPr>
            <a:r>
              <a:rPr lang="en-US" dirty="0" smtClean="0"/>
              <a:t>		</a:t>
            </a:r>
            <a:r>
              <a:rPr lang="en-US" u="sng" dirty="0" smtClean="0"/>
              <a:t>Water Park</a:t>
            </a:r>
            <a:r>
              <a:rPr lang="en-US" dirty="0" smtClean="0"/>
              <a:t>			</a:t>
            </a:r>
            <a:r>
              <a:rPr lang="en-US" u="sng" dirty="0" smtClean="0"/>
              <a:t>Circuit</a:t>
            </a:r>
          </a:p>
          <a:p>
            <a:pPr>
              <a:buNone/>
            </a:pPr>
            <a:r>
              <a:rPr lang="en-US" dirty="0" smtClean="0"/>
              <a:t>		pump			battery</a:t>
            </a:r>
          </a:p>
          <a:p>
            <a:pPr>
              <a:buNone/>
            </a:pPr>
            <a:r>
              <a:rPr lang="en-US" dirty="0" smtClean="0"/>
              <a:t>		water			electrons</a:t>
            </a:r>
          </a:p>
          <a:p>
            <a:pPr>
              <a:buNone/>
            </a:pPr>
            <a:r>
              <a:rPr lang="en-US" dirty="0" smtClean="0"/>
              <a:t>		pipes				wires</a:t>
            </a:r>
          </a:p>
          <a:p>
            <a:pPr>
              <a:buNone/>
            </a:pPr>
            <a:r>
              <a:rPr lang="en-US" dirty="0" smtClean="0"/>
              <a:t>		slide/obstacles		bulb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p:txBody>
          <a:bodyPr/>
          <a:lstStyle/>
          <a:p>
            <a:r>
              <a:rPr lang="en-US" dirty="0" smtClean="0"/>
              <a:t>Answer CYU questions 1 &amp; 2 on PCR Lesson 2b.  Put the answers in your daily notes.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 Current</a:t>
            </a:r>
            <a:endParaRPr lang="en-US" dirty="0"/>
          </a:p>
        </p:txBody>
      </p:sp>
      <p:sp>
        <p:nvSpPr>
          <p:cNvPr id="3" name="Content Placeholder 2"/>
          <p:cNvSpPr>
            <a:spLocks noGrp="1"/>
          </p:cNvSpPr>
          <p:nvPr>
            <p:ph idx="1"/>
          </p:nvPr>
        </p:nvSpPr>
        <p:spPr/>
        <p:txBody>
          <a:bodyPr/>
          <a:lstStyle/>
          <a:p>
            <a:r>
              <a:rPr lang="en-US" sz="3600" dirty="0" smtClean="0"/>
              <a:t>What is it?</a:t>
            </a:r>
          </a:p>
          <a:p>
            <a:r>
              <a:rPr lang="en-US" sz="3600" dirty="0" smtClean="0"/>
              <a:t>What are its units?</a:t>
            </a:r>
          </a:p>
          <a:p>
            <a:r>
              <a:rPr lang="en-US" sz="3600" dirty="0" smtClean="0"/>
              <a:t>How do we measure it?</a:t>
            </a:r>
          </a:p>
          <a:p>
            <a:r>
              <a:rPr lang="en-US" sz="3600" dirty="0" smtClean="0"/>
              <a:t>What variables affect how much current exists in an appliance?</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 Current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flow rate of charges</a:t>
            </a:r>
          </a:p>
          <a:p>
            <a:pPr>
              <a:buNone/>
            </a:pPr>
            <a:endParaRPr lang="en-US" dirty="0" smtClean="0"/>
          </a:p>
          <a:p>
            <a:r>
              <a:rPr lang="en-US" dirty="0" smtClean="0"/>
              <a:t>Unit:  ampere (amps, or just A)</a:t>
            </a:r>
          </a:p>
          <a:p>
            <a:pPr>
              <a:buNone/>
            </a:pPr>
            <a:r>
              <a:rPr lang="en-US" dirty="0" smtClean="0"/>
              <a:t>	1 ampere = 1coulomb of charge flowing thru a conductor in 1 second</a:t>
            </a:r>
          </a:p>
          <a:p>
            <a:pPr>
              <a:buNone/>
            </a:pPr>
            <a:endParaRPr lang="en-US" dirty="0" smtClean="0"/>
          </a:p>
          <a:p>
            <a:r>
              <a:rPr lang="en-US" dirty="0" smtClean="0"/>
              <a:t>Measured with an ammeter</a:t>
            </a:r>
          </a:p>
          <a:p>
            <a:endParaRPr lang="en-US" dirty="0"/>
          </a:p>
          <a:p>
            <a:r>
              <a:rPr lang="en-US" dirty="0"/>
              <a:t>B</a:t>
            </a:r>
            <a:r>
              <a:rPr lang="en-US" dirty="0" smtClean="0"/>
              <a:t>y </a:t>
            </a:r>
            <a:r>
              <a:rPr lang="en-US" dirty="0"/>
              <a:t>convention, the “current” flows from positive around to negative.</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Variable Affects what other Variable(s) in a Circuit?</a:t>
            </a:r>
            <a:endParaRPr lang="en-US" dirty="0"/>
          </a:p>
        </p:txBody>
      </p:sp>
      <p:sp>
        <p:nvSpPr>
          <p:cNvPr id="3" name="Content Placeholder 2"/>
          <p:cNvSpPr>
            <a:spLocks noGrp="1"/>
          </p:cNvSpPr>
          <p:nvPr>
            <p:ph idx="1"/>
          </p:nvPr>
        </p:nvSpPr>
        <p:spPr/>
        <p:txBody>
          <a:bodyPr/>
          <a:lstStyle/>
          <a:p>
            <a:pPr marL="0" indent="0" algn="ctr">
              <a:buNone/>
            </a:pPr>
            <a:r>
              <a:rPr lang="en-US" dirty="0" smtClean="0"/>
              <a:t>What is the mathematical relationship between the ______________(_____) through a bulb and the ______________(___) across the bulb in an electrical circuit?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5257800"/>
          </a:xfrm>
        </p:spPr>
        <p:txBody>
          <a:bodyPr>
            <a:normAutofit fontScale="90000"/>
          </a:bodyPr>
          <a:lstStyle/>
          <a:p>
            <a:r>
              <a:rPr lang="en-US" dirty="0" smtClean="0"/>
              <a:t>What is the mathematical relationship between the current(amps) </a:t>
            </a:r>
            <a:r>
              <a:rPr lang="en-US" i="1" dirty="0" smtClean="0"/>
              <a:t>thru</a:t>
            </a:r>
            <a:r>
              <a:rPr lang="en-US" dirty="0" smtClean="0"/>
              <a:t> one bulb and the potential difference(volts) </a:t>
            </a:r>
            <a:r>
              <a:rPr lang="en-US" i="1" dirty="0" smtClean="0"/>
              <a:t>across</a:t>
            </a:r>
            <a:r>
              <a:rPr lang="en-US" dirty="0" smtClean="0"/>
              <a:t> the bulb? </a:t>
            </a:r>
            <a:r>
              <a:rPr lang="en-US" dirty="0"/>
              <a:t/>
            </a:r>
            <a:br>
              <a:rPr lang="en-US" dirty="0"/>
            </a:br>
            <a:r>
              <a:rPr lang="en-US" dirty="0"/>
              <a:t>What is the mathematical relationship between the current(amps) </a:t>
            </a:r>
            <a:r>
              <a:rPr lang="en-US" i="1" dirty="0"/>
              <a:t>thru</a:t>
            </a:r>
            <a:r>
              <a:rPr lang="en-US" dirty="0"/>
              <a:t> </a:t>
            </a:r>
            <a:r>
              <a:rPr lang="en-US" dirty="0" smtClean="0"/>
              <a:t>two bulbs </a:t>
            </a:r>
            <a:r>
              <a:rPr lang="en-US" dirty="0"/>
              <a:t>and the potential difference(volts) </a:t>
            </a:r>
            <a:r>
              <a:rPr lang="en-US" i="1" dirty="0"/>
              <a:t>across</a:t>
            </a:r>
            <a:r>
              <a:rPr lang="en-US" dirty="0"/>
              <a:t> the </a:t>
            </a:r>
            <a:r>
              <a:rPr lang="en-US" dirty="0" smtClean="0"/>
              <a:t>bulbs?</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457200" y="6080444"/>
            <a:ext cx="8229600" cy="45719"/>
          </a:xfrm>
        </p:spPr>
        <p:txBody>
          <a:bodyPr>
            <a:normAutofit fontScale="25000" lnSpcReduction="20000"/>
          </a:bodyPr>
          <a:lstStyle/>
          <a:p>
            <a:pPr>
              <a:buNone/>
            </a:pPr>
            <a:r>
              <a:rPr lang="en-US" dirty="0" smtClean="0"/>
              <a:t>Now, do the lab again, this time with a real bulb, using real wires, and a “power supply.”  What is different when you graph your data?  Why do you think it is different?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 lab showed…</a:t>
            </a:r>
            <a:endParaRPr lang="en-US" dirty="0"/>
          </a:p>
        </p:txBody>
      </p:sp>
      <p:sp>
        <p:nvSpPr>
          <p:cNvPr id="3" name="Content Placeholder 2"/>
          <p:cNvSpPr>
            <a:spLocks noGrp="1"/>
          </p:cNvSpPr>
          <p:nvPr>
            <p:ph idx="1"/>
          </p:nvPr>
        </p:nvSpPr>
        <p:spPr/>
        <p:txBody>
          <a:bodyPr/>
          <a:lstStyle/>
          <a:p>
            <a:r>
              <a:rPr lang="en-US" dirty="0" smtClean="0"/>
              <a:t>The electrical current (in amps) </a:t>
            </a:r>
            <a:r>
              <a:rPr lang="en-US" i="1" dirty="0" smtClean="0"/>
              <a:t>thru</a:t>
            </a:r>
            <a:r>
              <a:rPr lang="en-US" dirty="0" smtClean="0"/>
              <a:t> a bulb is directly proportional to the potential difference (in volts) </a:t>
            </a:r>
            <a:r>
              <a:rPr lang="en-US" i="1" dirty="0" smtClean="0"/>
              <a:t>across</a:t>
            </a:r>
            <a:r>
              <a:rPr lang="en-US" dirty="0" smtClean="0"/>
              <a:t> the bulb.</a:t>
            </a:r>
          </a:p>
          <a:p>
            <a:endParaRPr lang="en-US" dirty="0"/>
          </a:p>
          <a:p>
            <a:r>
              <a:rPr lang="en-US" dirty="0" smtClean="0"/>
              <a:t>What measurement changed when you added a second bulb, and re-did the experiment?</a:t>
            </a:r>
            <a:endParaRPr lang="en-US" dirty="0"/>
          </a:p>
        </p:txBody>
      </p:sp>
    </p:spTree>
    <p:extLst>
      <p:ext uri="{BB962C8B-B14F-4D97-AF65-F5344CB8AC3E}">
        <p14:creationId xmlns:p14="http://schemas.microsoft.com/office/powerpoint/2010/main" val="31521882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Resistance</a:t>
            </a:r>
            <a:endParaRPr lang="en-US" dirty="0"/>
          </a:p>
        </p:txBody>
      </p:sp>
      <p:sp>
        <p:nvSpPr>
          <p:cNvPr id="3" name="Content Placeholder 2"/>
          <p:cNvSpPr>
            <a:spLocks noGrp="1"/>
          </p:cNvSpPr>
          <p:nvPr>
            <p:ph idx="1"/>
          </p:nvPr>
        </p:nvSpPr>
        <p:spPr/>
        <p:txBody>
          <a:bodyPr>
            <a:normAutofit lnSpcReduction="10000"/>
          </a:bodyPr>
          <a:lstStyle/>
          <a:p>
            <a:r>
              <a:rPr lang="en-US" dirty="0" smtClean="0"/>
              <a:t>What is it?  (use The Lazy Mile at the water park)</a:t>
            </a:r>
          </a:p>
          <a:p>
            <a:r>
              <a:rPr lang="en-US" dirty="0" smtClean="0"/>
              <a:t>What happens in the circuit as the resistance changes?</a:t>
            </a:r>
          </a:p>
          <a:p>
            <a:r>
              <a:rPr lang="en-US" dirty="0" smtClean="0"/>
              <a:t>What is the mathematical relationship between the current(amps) </a:t>
            </a:r>
            <a:r>
              <a:rPr lang="en-US" i="1" dirty="0" smtClean="0"/>
              <a:t>thru</a:t>
            </a:r>
            <a:r>
              <a:rPr lang="en-US" dirty="0" smtClean="0"/>
              <a:t> a bulb and the resistance(ohms) </a:t>
            </a:r>
            <a:r>
              <a:rPr lang="en-US" i="1" dirty="0" smtClean="0"/>
              <a:t>of</a:t>
            </a:r>
            <a:r>
              <a:rPr lang="en-US" dirty="0" smtClean="0"/>
              <a:t> the bulb?</a:t>
            </a:r>
          </a:p>
          <a:p>
            <a:r>
              <a:rPr lang="en-US" dirty="0" smtClean="0"/>
              <a:t>What are its units?</a:t>
            </a:r>
          </a:p>
          <a:p>
            <a:r>
              <a:rPr lang="en-US" dirty="0" smtClean="0"/>
              <a:t>How does the </a:t>
            </a:r>
            <a:r>
              <a:rPr lang="en-US" dirty="0" err="1" smtClean="0"/>
              <a:t>PhET</a:t>
            </a:r>
            <a:r>
              <a:rPr lang="en-US" dirty="0" smtClean="0"/>
              <a:t> simulation show it?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you already know?</a:t>
            </a:r>
            <a:br>
              <a:rPr lang="en-US" dirty="0" smtClean="0"/>
            </a:br>
            <a:r>
              <a:rPr lang="en-US" dirty="0" smtClean="0"/>
              <a:t>(electrochemical cell = battery)</a:t>
            </a:r>
            <a:endParaRPr lang="en-US" dirty="0"/>
          </a:p>
        </p:txBody>
      </p:sp>
      <p:pic>
        <p:nvPicPr>
          <p:cNvPr id="4098" name="Picture 2"/>
          <p:cNvPicPr>
            <a:picLocks noGrp="1" noChangeAspect="1" noChangeArrowheads="1"/>
          </p:cNvPicPr>
          <p:nvPr>
            <p:ph idx="1"/>
          </p:nvPr>
        </p:nvPicPr>
        <p:blipFill>
          <a:blip r:embed="rId2" cstate="print"/>
          <a:srcRect l="9593" t="33672" r="2017" b="20870"/>
          <a:stretch>
            <a:fillRect/>
          </a:stretch>
        </p:blipFill>
        <p:spPr bwMode="auto">
          <a:xfrm>
            <a:off x="533400" y="1828800"/>
            <a:ext cx="8381999" cy="4495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Ohm’s “Law”:  I = </a:t>
            </a:r>
            <a:r>
              <a:rPr lang="en-US" dirty="0" smtClean="0">
                <a:latin typeface="Symbol" pitchFamily="18" charset="2"/>
              </a:rPr>
              <a:t>D</a:t>
            </a:r>
            <a:r>
              <a:rPr lang="en-US" dirty="0" smtClean="0"/>
              <a:t>V/R</a:t>
            </a:r>
            <a:endParaRPr lang="en-US" dirty="0"/>
          </a:p>
        </p:txBody>
      </p:sp>
      <p:sp>
        <p:nvSpPr>
          <p:cNvPr id="3" name="Content Placeholder 2"/>
          <p:cNvSpPr>
            <a:spLocks noGrp="1"/>
          </p:cNvSpPr>
          <p:nvPr>
            <p:ph idx="1"/>
          </p:nvPr>
        </p:nvSpPr>
        <p:spPr/>
        <p:txBody>
          <a:bodyPr>
            <a:normAutofit/>
          </a:bodyPr>
          <a:lstStyle/>
          <a:p>
            <a:r>
              <a:rPr lang="en-US" sz="3600" dirty="0" smtClean="0"/>
              <a:t>The current in a circuit element (like a bulb) is directly proportional to the potential difference across the element, and inversely proportional to the resistance of the element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Measurements in a circuit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latin typeface="Times New Roman" panose="02020603050405020304" pitchFamily="18" charset="0"/>
                <a:cs typeface="Times New Roman" panose="02020603050405020304" pitchFamily="18" charset="0"/>
              </a:rPr>
              <a:t>I</a:t>
            </a:r>
            <a:r>
              <a:rPr lang="en-US" dirty="0" smtClean="0"/>
              <a:t>:  Current (in amperes (A))</a:t>
            </a:r>
          </a:p>
          <a:p>
            <a:endParaRPr lang="en-US" dirty="0"/>
          </a:p>
          <a:p>
            <a:endParaRPr lang="en-US" dirty="0" smtClean="0"/>
          </a:p>
          <a:p>
            <a:r>
              <a:rPr lang="en-US" dirty="0" smtClean="0">
                <a:latin typeface="Symbol" pitchFamily="18" charset="2"/>
              </a:rPr>
              <a:t>D</a:t>
            </a:r>
            <a:r>
              <a:rPr lang="en-US" dirty="0" smtClean="0"/>
              <a:t>V:  Potential difference (in volts (V))</a:t>
            </a:r>
          </a:p>
          <a:p>
            <a:endParaRPr lang="en-US" dirty="0" smtClean="0"/>
          </a:p>
          <a:p>
            <a:pPr>
              <a:buNone/>
            </a:pPr>
            <a:endParaRPr lang="en-US" dirty="0" smtClean="0"/>
          </a:p>
          <a:p>
            <a:r>
              <a:rPr lang="en-US" dirty="0" smtClean="0"/>
              <a:t>R:  Resistance (in ohms (</a:t>
            </a:r>
            <a:r>
              <a:rPr lang="en-US" dirty="0" smtClean="0">
                <a:latin typeface="Symbol" pitchFamily="18" charset="2"/>
              </a:rPr>
              <a:t>W</a:t>
            </a:r>
            <a:r>
              <a:rPr lang="en-US" dirty="0" smtClean="0"/>
              <a:t>))</a:t>
            </a:r>
          </a:p>
          <a:p>
            <a:endParaRPr lang="en-US" dirty="0" smtClean="0"/>
          </a:p>
          <a:p>
            <a:pPr>
              <a:buNone/>
            </a:pPr>
            <a:endParaRPr lang="en-US" dirty="0" smtClean="0"/>
          </a:p>
          <a:p>
            <a:r>
              <a:rPr lang="en-US" dirty="0">
                <a:latin typeface="Times New Roman" panose="02020603050405020304" pitchFamily="18" charset="0"/>
                <a:cs typeface="Times New Roman" panose="02020603050405020304" pitchFamily="18" charset="0"/>
              </a:rPr>
              <a:t>I</a:t>
            </a:r>
            <a:r>
              <a:rPr lang="en-US" dirty="0"/>
              <a:t> = </a:t>
            </a:r>
            <a:r>
              <a:rPr lang="en-US" dirty="0">
                <a:latin typeface="Symbol" pitchFamily="18" charset="2"/>
              </a:rPr>
              <a:t>D</a:t>
            </a:r>
            <a:r>
              <a:rPr lang="en-US" dirty="0"/>
              <a:t>V/R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Circuit Schematics</a:t>
            </a:r>
            <a:endParaRPr lang="en-US" dirty="0"/>
          </a:p>
        </p:txBody>
      </p:sp>
      <p:pic>
        <p:nvPicPr>
          <p:cNvPr id="1026" name="Picture 2"/>
          <p:cNvPicPr>
            <a:picLocks noGrp="1" noChangeAspect="1" noChangeArrowheads="1"/>
          </p:cNvPicPr>
          <p:nvPr>
            <p:ph idx="1"/>
          </p:nvPr>
        </p:nvPicPr>
        <p:blipFill>
          <a:blip r:embed="rId2" cstate="print"/>
          <a:srcRect t="10102" r="58839" b="25921"/>
          <a:stretch>
            <a:fillRect/>
          </a:stretch>
        </p:blipFill>
        <p:spPr bwMode="auto">
          <a:xfrm>
            <a:off x="685800" y="1905000"/>
            <a:ext cx="3137569" cy="36576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t="14583" r="57813" b="26042"/>
          <a:stretch>
            <a:fillRect/>
          </a:stretch>
        </p:blipFill>
        <p:spPr bwMode="auto">
          <a:xfrm>
            <a:off x="4800600" y="1934632"/>
            <a:ext cx="3581400" cy="37803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(Ohm’s Law)</a:t>
            </a:r>
            <a:endParaRPr lang="en-US" dirty="0"/>
          </a:p>
        </p:txBody>
      </p:sp>
      <p:sp>
        <p:nvSpPr>
          <p:cNvPr id="3" name="Content Placeholder 2"/>
          <p:cNvSpPr>
            <a:spLocks noGrp="1"/>
          </p:cNvSpPr>
          <p:nvPr>
            <p:ph idx="1"/>
          </p:nvPr>
        </p:nvSpPr>
        <p:spPr/>
        <p:txBody>
          <a:bodyPr/>
          <a:lstStyle/>
          <a:p>
            <a:r>
              <a:rPr lang="en-US" dirty="0"/>
              <a:t>Ex:  A single loop circuit is made with a 1.5 volt battery, and a light bulb.  An ammeter is used to measure a 0.15A current in the loop.  What is the resistance of the bulb in this circuit?</a:t>
            </a:r>
          </a:p>
        </p:txBody>
      </p:sp>
    </p:spTree>
    <p:extLst>
      <p:ext uri="{BB962C8B-B14F-4D97-AF65-F5344CB8AC3E}">
        <p14:creationId xmlns:p14="http://schemas.microsoft.com/office/powerpoint/2010/main" val="24570909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p:txBody>
          <a:bodyPr/>
          <a:lstStyle/>
          <a:p>
            <a:r>
              <a:rPr lang="en-US" dirty="0" smtClean="0"/>
              <a:t>Complete the 3 practice problems on the WS</a:t>
            </a:r>
          </a:p>
          <a:p>
            <a:r>
              <a:rPr lang="en-US" dirty="0" smtClean="0"/>
              <a:t>Use the PCR if you need extra support.</a:t>
            </a:r>
          </a:p>
          <a:p>
            <a:r>
              <a:rPr lang="en-US" dirty="0" smtClean="0"/>
              <a:t>Use the formula (Ohm’s Law) as a guide to your thinking for #4.  It is taken from the PCR lesson 3c (CYU#6)</a:t>
            </a:r>
            <a:endParaRPr lang="en-US" dirty="0"/>
          </a:p>
        </p:txBody>
      </p:sp>
    </p:spTree>
    <p:extLst>
      <p:ext uri="{BB962C8B-B14F-4D97-AF65-F5344CB8AC3E}">
        <p14:creationId xmlns:p14="http://schemas.microsoft.com/office/powerpoint/2010/main" val="32206907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Equations</a:t>
            </a:r>
            <a:endParaRPr lang="en-US" dirty="0"/>
          </a:p>
        </p:txBody>
      </p:sp>
      <p:sp>
        <p:nvSpPr>
          <p:cNvPr id="3" name="Content Placeholder 2"/>
          <p:cNvSpPr>
            <a:spLocks noGrp="1"/>
          </p:cNvSpPr>
          <p:nvPr>
            <p:ph idx="1"/>
          </p:nvPr>
        </p:nvSpPr>
        <p:spPr/>
        <p:txBody>
          <a:bodyPr/>
          <a:lstStyle/>
          <a:p>
            <a:r>
              <a:rPr lang="en-US" sz="3600" dirty="0" smtClean="0"/>
              <a:t>I=</a:t>
            </a:r>
            <a:r>
              <a:rPr lang="en-US" sz="3600" dirty="0" smtClean="0">
                <a:latin typeface="Symbol" pitchFamily="18" charset="2"/>
              </a:rPr>
              <a:t>D</a:t>
            </a:r>
            <a:r>
              <a:rPr lang="en-US" sz="3600" dirty="0" smtClean="0"/>
              <a:t>V/R   </a:t>
            </a:r>
            <a:r>
              <a:rPr lang="en-US" sz="3600" dirty="0"/>
              <a:t>	</a:t>
            </a:r>
            <a:r>
              <a:rPr lang="en-US" sz="3600" dirty="0" smtClean="0"/>
              <a:t>   </a:t>
            </a:r>
            <a:r>
              <a:rPr lang="en-US" sz="3600" dirty="0" smtClean="0">
                <a:latin typeface="Symbol" pitchFamily="18" charset="2"/>
              </a:rPr>
              <a:t>D</a:t>
            </a:r>
            <a:r>
              <a:rPr lang="en-US" sz="3600" dirty="0" smtClean="0"/>
              <a:t>V = IR   </a:t>
            </a:r>
            <a:r>
              <a:rPr lang="en-US" sz="3600" dirty="0"/>
              <a:t>	</a:t>
            </a:r>
            <a:r>
              <a:rPr lang="en-US" sz="3600" dirty="0" smtClean="0"/>
              <a:t>    R = </a:t>
            </a:r>
            <a:r>
              <a:rPr lang="en-US" sz="3600" dirty="0" smtClean="0">
                <a:latin typeface="Symbol" pitchFamily="18" charset="2"/>
              </a:rPr>
              <a:t>D</a:t>
            </a:r>
            <a:r>
              <a:rPr lang="en-US" sz="3600" dirty="0" smtClean="0"/>
              <a:t>V/I</a:t>
            </a:r>
          </a:p>
          <a:p>
            <a:pPr marL="0" indent="0">
              <a:buNone/>
            </a:pPr>
            <a:endParaRPr lang="en-US" sz="3600" dirty="0" smtClean="0"/>
          </a:p>
          <a:p>
            <a:endParaRPr lang="en-US" sz="3600" dirty="0" smtClean="0"/>
          </a:p>
          <a:p>
            <a:r>
              <a:rPr lang="en-US" sz="3600" dirty="0" smtClean="0"/>
              <a:t>P = I(</a:t>
            </a:r>
            <a:r>
              <a:rPr lang="en-US" sz="3600" dirty="0" smtClean="0">
                <a:latin typeface="Symbol" pitchFamily="18" charset="2"/>
              </a:rPr>
              <a:t>D</a:t>
            </a:r>
            <a:r>
              <a:rPr lang="en-US" sz="3600" dirty="0" smtClean="0"/>
              <a:t>V)		P=I</a:t>
            </a:r>
            <a:r>
              <a:rPr lang="en-US" sz="3600" baseline="30000" dirty="0" smtClean="0"/>
              <a:t>2</a:t>
            </a:r>
            <a:r>
              <a:rPr lang="en-US" sz="3600" dirty="0" smtClean="0"/>
              <a:t>R            P = (</a:t>
            </a:r>
            <a:r>
              <a:rPr lang="en-US" sz="3600" dirty="0" smtClean="0">
                <a:latin typeface="Symbol" pitchFamily="18" charset="2"/>
              </a:rPr>
              <a:t>D</a:t>
            </a:r>
            <a:r>
              <a:rPr lang="en-US" sz="3600" dirty="0" smtClean="0"/>
              <a:t>V)</a:t>
            </a:r>
            <a:r>
              <a:rPr lang="en-US" sz="3600" baseline="30000" dirty="0" smtClean="0"/>
              <a:t>2</a:t>
            </a:r>
            <a:r>
              <a:rPr lang="en-US" sz="3600" dirty="0" smtClean="0"/>
              <a:t>/R</a:t>
            </a:r>
          </a:p>
          <a:p>
            <a:pPr marL="0" indent="0">
              <a:buNone/>
            </a:pP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a:t>
            </a:r>
            <a:endParaRPr lang="en-US" dirty="0"/>
          </a:p>
        </p:txBody>
      </p:sp>
      <p:sp>
        <p:nvSpPr>
          <p:cNvPr id="3" name="Content Placeholder 2"/>
          <p:cNvSpPr>
            <a:spLocks noGrp="1"/>
          </p:cNvSpPr>
          <p:nvPr>
            <p:ph idx="1"/>
          </p:nvPr>
        </p:nvSpPr>
        <p:spPr/>
        <p:txBody>
          <a:bodyPr/>
          <a:lstStyle/>
          <a:p>
            <a:r>
              <a:rPr lang="en-US" dirty="0"/>
              <a:t>Ex:  A single loop circuit is made with a 1.5 volt battery, and a light bulb.  An ammeter is used to measure a 0.15A current in the loop.  What is the resistance of the bulb in this circuit</a:t>
            </a:r>
            <a:r>
              <a:rPr lang="en-US" dirty="0" smtClean="0"/>
              <a:t>?  What power does the battery </a:t>
            </a:r>
            <a:r>
              <a:rPr lang="en-US" i="1" dirty="0" smtClean="0"/>
              <a:t>supply</a:t>
            </a:r>
            <a:r>
              <a:rPr lang="en-US" dirty="0" smtClean="0"/>
              <a:t>?  What power does the bulb </a:t>
            </a:r>
            <a:r>
              <a:rPr lang="en-US" i="1" dirty="0" smtClean="0"/>
              <a:t>dissipate</a:t>
            </a:r>
            <a:r>
              <a:rPr lang="en-US" dirty="0" smtClean="0"/>
              <a:t>?</a:t>
            </a:r>
            <a:endParaRPr lang="en-US" dirty="0"/>
          </a:p>
          <a:p>
            <a:endParaRPr lang="en-US" dirty="0"/>
          </a:p>
        </p:txBody>
      </p:sp>
    </p:spTree>
    <p:extLst>
      <p:ext uri="{BB962C8B-B14F-4D97-AF65-F5344CB8AC3E}">
        <p14:creationId xmlns:p14="http://schemas.microsoft.com/office/powerpoint/2010/main" val="11880765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Now Do the Ohm’s Law lab w/ REAL bulbs</a:t>
            </a:r>
            <a:endParaRPr lang="en-US" dirty="0"/>
          </a:p>
        </p:txBody>
      </p:sp>
      <p:sp>
        <p:nvSpPr>
          <p:cNvPr id="3" name="Content Placeholder 2"/>
          <p:cNvSpPr>
            <a:spLocks noGrp="1"/>
          </p:cNvSpPr>
          <p:nvPr>
            <p:ph idx="1"/>
          </p:nvPr>
        </p:nvSpPr>
        <p:spPr/>
        <p:txBody>
          <a:bodyPr>
            <a:normAutofit lnSpcReduction="10000"/>
          </a:bodyPr>
          <a:lstStyle/>
          <a:p>
            <a:r>
              <a:rPr lang="en-US" dirty="0"/>
              <a:t>What is the mathematical relationship between the current(amps) </a:t>
            </a:r>
            <a:r>
              <a:rPr lang="en-US" i="1" dirty="0"/>
              <a:t>thru</a:t>
            </a:r>
            <a:r>
              <a:rPr lang="en-US" dirty="0"/>
              <a:t> two bulbs and the potential difference(volts) </a:t>
            </a:r>
            <a:r>
              <a:rPr lang="en-US" i="1" dirty="0"/>
              <a:t>across</a:t>
            </a:r>
            <a:r>
              <a:rPr lang="en-US" dirty="0"/>
              <a:t> the bulbs</a:t>
            </a:r>
            <a:r>
              <a:rPr lang="en-US" dirty="0" smtClean="0"/>
              <a:t>?</a:t>
            </a:r>
          </a:p>
          <a:p>
            <a:r>
              <a:rPr lang="en-US" dirty="0" smtClean="0"/>
              <a:t>How do your results differ from those in the simulation?  Why do you think this happened?</a:t>
            </a:r>
          </a:p>
          <a:p>
            <a:r>
              <a:rPr lang="en-US" dirty="0" smtClean="0"/>
              <a:t>What did you notice about the bulbs as the trials proceeded?   Why do you think that happened?</a:t>
            </a:r>
            <a:endParaRPr lang="en-US" dirty="0"/>
          </a:p>
        </p:txBody>
      </p:sp>
    </p:spTree>
    <p:extLst>
      <p:ext uri="{BB962C8B-B14F-4D97-AF65-F5344CB8AC3E}">
        <p14:creationId xmlns:p14="http://schemas.microsoft.com/office/powerpoint/2010/main" val="4709780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Bulb Circuit, cont.</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Now leave the battery eliminator set at 4.5V.</a:t>
            </a:r>
          </a:p>
          <a:p>
            <a:r>
              <a:rPr lang="en-US" dirty="0" smtClean="0"/>
              <a:t>Place the ammeter at different positions in the circuit.  What do you notice about the value it measures?  (Where is the current greater?)</a:t>
            </a:r>
          </a:p>
          <a:p>
            <a:r>
              <a:rPr lang="en-US" dirty="0" smtClean="0"/>
              <a:t>Put the voltmeter across</a:t>
            </a:r>
          </a:p>
          <a:p>
            <a:pPr lvl="1"/>
            <a:r>
              <a:rPr lang="en-US" dirty="0" smtClean="0"/>
              <a:t>The battery eliminator</a:t>
            </a:r>
          </a:p>
          <a:p>
            <a:pPr lvl="1"/>
            <a:r>
              <a:rPr lang="en-US" dirty="0" smtClean="0"/>
              <a:t>Bulb 1</a:t>
            </a:r>
          </a:p>
          <a:p>
            <a:pPr lvl="1"/>
            <a:r>
              <a:rPr lang="en-US" dirty="0" smtClean="0"/>
              <a:t>Bulb 2</a:t>
            </a:r>
            <a:endParaRPr lang="en-US" dirty="0"/>
          </a:p>
          <a:p>
            <a:pPr marL="457200" lvl="1" indent="0">
              <a:buNone/>
            </a:pPr>
            <a:r>
              <a:rPr lang="en-US" dirty="0" smtClean="0"/>
              <a:t>What do you notice?</a:t>
            </a:r>
            <a:endParaRPr lang="en-US" dirty="0"/>
          </a:p>
        </p:txBody>
      </p:sp>
    </p:spTree>
    <p:extLst>
      <p:ext uri="{BB962C8B-B14F-4D97-AF65-F5344CB8AC3E}">
        <p14:creationId xmlns:p14="http://schemas.microsoft.com/office/powerpoint/2010/main" val="13975757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Series Circuit</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625" t="13125" r="23750" b="16562"/>
          <a:stretch/>
        </p:blipFill>
        <p:spPr bwMode="auto">
          <a:xfrm>
            <a:off x="762000" y="1630680"/>
            <a:ext cx="7620000" cy="4257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3946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Questions for Circuits</a:t>
            </a:r>
            <a:endParaRPr lang="en-US" dirty="0"/>
          </a:p>
        </p:txBody>
      </p:sp>
      <p:sp>
        <p:nvSpPr>
          <p:cNvPr id="3" name="Content Placeholder 2"/>
          <p:cNvSpPr>
            <a:spLocks noGrp="1"/>
          </p:cNvSpPr>
          <p:nvPr>
            <p:ph idx="1"/>
          </p:nvPr>
        </p:nvSpPr>
        <p:spPr/>
        <p:txBody>
          <a:bodyPr/>
          <a:lstStyle/>
          <a:p>
            <a:r>
              <a:rPr lang="en-US" dirty="0" smtClean="0"/>
              <a:t>What are the requirements of a circuit?</a:t>
            </a:r>
          </a:p>
          <a:p>
            <a:r>
              <a:rPr lang="en-US" dirty="0" smtClean="0"/>
              <a:t>What is actually going on in a working circuit?</a:t>
            </a:r>
          </a:p>
          <a:p>
            <a:r>
              <a:rPr lang="en-US" dirty="0" smtClean="0"/>
              <a:t>What variable(s) affect what other variable(s) in a circuit?  What law(s) and formulas govern the relationship(s) between these variables?</a:t>
            </a:r>
          </a:p>
          <a:p>
            <a:r>
              <a:rPr lang="en-US" dirty="0" smtClean="0"/>
              <a:t>What are the different kinds of circuits?  How do they differ?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Series Circuits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All elements in a series circuit have the same current</a:t>
            </a:r>
          </a:p>
          <a:p>
            <a:endParaRPr lang="en-US" dirty="0" smtClean="0"/>
          </a:p>
          <a:p>
            <a:r>
              <a:rPr lang="en-US" dirty="0" smtClean="0"/>
              <a:t>If you add up the potential differences in the elements that are in series, the result is equal to the potential difference of the battery.</a:t>
            </a:r>
          </a:p>
          <a:p>
            <a:endParaRPr lang="en-US" dirty="0" smtClean="0"/>
          </a:p>
          <a:p>
            <a:r>
              <a:rPr lang="en-US" dirty="0" smtClean="0"/>
              <a:t>The power supplied by the battery equals the sum of the power dissipated by all resistors.</a:t>
            </a:r>
          </a:p>
          <a:p>
            <a:pPr marL="0" indent="0">
              <a:buNone/>
            </a:pPr>
            <a:endParaRPr lang="en-US" dirty="0" smtClean="0"/>
          </a:p>
          <a:p>
            <a:r>
              <a:rPr lang="en-US" dirty="0"/>
              <a:t>In Series, </a:t>
            </a:r>
            <a:r>
              <a:rPr lang="en-US" dirty="0" err="1"/>
              <a:t>R</a:t>
            </a:r>
            <a:r>
              <a:rPr lang="en-US" baseline="-25000" dirty="0" err="1"/>
              <a:t>eq</a:t>
            </a:r>
            <a:r>
              <a:rPr lang="en-US" dirty="0"/>
              <a:t> = R</a:t>
            </a:r>
            <a:r>
              <a:rPr lang="en-US" baseline="-25000" dirty="0"/>
              <a:t>1</a:t>
            </a:r>
            <a:r>
              <a:rPr lang="en-US" dirty="0"/>
              <a:t> + R</a:t>
            </a:r>
            <a:r>
              <a:rPr lang="en-US" baseline="-25000" dirty="0"/>
              <a:t>2</a:t>
            </a:r>
            <a:r>
              <a:rPr lang="en-US" dirty="0"/>
              <a:t> +…+R</a:t>
            </a:r>
            <a:r>
              <a:rPr lang="en-US" baseline="-25000" dirty="0"/>
              <a:t>n</a:t>
            </a:r>
          </a:p>
          <a:p>
            <a:endParaRPr lang="en-US" baseline="-25000" dirty="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Series Circuits…</a:t>
            </a:r>
            <a:endParaRPr lang="en-US" dirty="0"/>
          </a:p>
        </p:txBody>
      </p:sp>
      <p:sp>
        <p:nvSpPr>
          <p:cNvPr id="3" name="Content Placeholder 2"/>
          <p:cNvSpPr>
            <a:spLocks noGrp="1"/>
          </p:cNvSpPr>
          <p:nvPr>
            <p:ph idx="1"/>
          </p:nvPr>
        </p:nvSpPr>
        <p:spPr/>
        <p:txBody>
          <a:bodyPr/>
          <a:lstStyle/>
          <a:p>
            <a:r>
              <a:rPr lang="en-US" i="1" dirty="0" smtClean="0"/>
              <a:t>Charge is neither created nor destroyed, so the __________ is the same for all parts of the circuit.  </a:t>
            </a:r>
          </a:p>
          <a:p>
            <a:r>
              <a:rPr lang="en-US" i="1" dirty="0" smtClean="0"/>
              <a:t>Energy is neither created nor destroyed, so the sum of the ______________ for all the bulbs must equal the same measurement for the battery.</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brighter the bulb…</a:t>
            </a:r>
            <a:endParaRPr lang="en-US" dirty="0"/>
          </a:p>
        </p:txBody>
      </p:sp>
      <p:sp>
        <p:nvSpPr>
          <p:cNvPr id="3" name="Content Placeholder 2"/>
          <p:cNvSpPr>
            <a:spLocks noGrp="1"/>
          </p:cNvSpPr>
          <p:nvPr>
            <p:ph idx="1"/>
          </p:nvPr>
        </p:nvSpPr>
        <p:spPr/>
        <p:txBody>
          <a:bodyPr/>
          <a:lstStyle/>
          <a:p>
            <a:pPr marL="0" indent="0">
              <a:buNone/>
            </a:pPr>
            <a:r>
              <a:rPr lang="en-US" dirty="0" smtClean="0"/>
              <a:t>The greater the….</a:t>
            </a:r>
            <a:endParaRPr lang="en-US" dirty="0"/>
          </a:p>
        </p:txBody>
      </p:sp>
    </p:spTree>
    <p:extLst>
      <p:ext uri="{BB962C8B-B14F-4D97-AF65-F5344CB8AC3E}">
        <p14:creationId xmlns:p14="http://schemas.microsoft.com/office/powerpoint/2010/main" val="318138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brighter the bulb…</a:t>
            </a:r>
            <a:endParaRPr lang="en-US" dirty="0"/>
          </a:p>
        </p:txBody>
      </p:sp>
      <p:sp>
        <p:nvSpPr>
          <p:cNvPr id="3" name="Content Placeholder 2"/>
          <p:cNvSpPr>
            <a:spLocks noGrp="1"/>
          </p:cNvSpPr>
          <p:nvPr>
            <p:ph idx="1"/>
          </p:nvPr>
        </p:nvSpPr>
        <p:spPr/>
        <p:txBody>
          <a:bodyPr/>
          <a:lstStyle/>
          <a:p>
            <a:pPr marL="0" indent="0">
              <a:buNone/>
            </a:pPr>
            <a:r>
              <a:rPr lang="en-US" dirty="0" smtClean="0"/>
              <a:t>The greater the POWER</a:t>
            </a:r>
            <a:endParaRPr lang="en-US" dirty="0"/>
          </a:p>
        </p:txBody>
      </p:sp>
    </p:spTree>
    <p:extLst>
      <p:ext uri="{BB962C8B-B14F-4D97-AF65-F5344CB8AC3E}">
        <p14:creationId xmlns:p14="http://schemas.microsoft.com/office/powerpoint/2010/main" val="3395627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a:bodyPr>
          <a:lstStyle/>
          <a:p>
            <a:r>
              <a:rPr lang="en-US" dirty="0" smtClean="0"/>
              <a:t>Draw a series circuit with a 3.0V battery, a 6</a:t>
            </a:r>
            <a:r>
              <a:rPr lang="en-US" dirty="0" smtClean="0">
                <a:latin typeface="Symbol" pitchFamily="18" charset="2"/>
              </a:rPr>
              <a:t>W</a:t>
            </a:r>
            <a:r>
              <a:rPr lang="en-US" dirty="0" smtClean="0">
                <a:latin typeface="+mj-lt"/>
              </a:rPr>
              <a:t> light bulb, and a 3</a:t>
            </a:r>
            <a:r>
              <a:rPr lang="en-US" dirty="0" smtClean="0">
                <a:latin typeface="Symbol" pitchFamily="18" charset="2"/>
              </a:rPr>
              <a:t>W</a:t>
            </a:r>
            <a:r>
              <a:rPr lang="en-US" dirty="0" smtClean="0">
                <a:latin typeface="+mj-lt"/>
              </a:rPr>
              <a:t> light bulb.  Determine the equivalent resistance of the circuit, the current through the circuit, the potential difference across each item in the circuit, the power supplied by the battery, and the power dissipated (“used”) by each of the bulbs.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291852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301086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Watt?</a:t>
            </a:r>
            <a:endParaRPr lang="en-US" dirty="0"/>
          </a:p>
        </p:txBody>
      </p:sp>
      <p:sp>
        <p:nvSpPr>
          <p:cNvPr id="3" name="Content Placeholder 2"/>
          <p:cNvSpPr>
            <a:spLocks noGrp="1"/>
          </p:cNvSpPr>
          <p:nvPr>
            <p:ph idx="1"/>
          </p:nvPr>
        </p:nvSpPr>
        <p:spPr/>
        <p:txBody>
          <a:bodyPr/>
          <a:lstStyle/>
          <a:p>
            <a:r>
              <a:rPr lang="en-US" dirty="0" smtClean="0"/>
              <a:t>A)  the unit for energy</a:t>
            </a:r>
          </a:p>
          <a:p>
            <a:r>
              <a:rPr lang="en-US" dirty="0" smtClean="0"/>
              <a:t>B)  the unit for current</a:t>
            </a:r>
          </a:p>
          <a:p>
            <a:r>
              <a:rPr lang="en-US" dirty="0" smtClean="0"/>
              <a:t>C)  the unit for the rate of energy “used”</a:t>
            </a:r>
          </a:p>
          <a:p>
            <a:r>
              <a:rPr lang="en-US" dirty="0" smtClean="0"/>
              <a:t>D)  a measurement of power</a:t>
            </a:r>
          </a:p>
          <a:p>
            <a:r>
              <a:rPr lang="en-US" dirty="0" smtClean="0"/>
              <a:t>E)  equal to a joule per second</a:t>
            </a:r>
          </a:p>
          <a:p>
            <a:r>
              <a:rPr lang="en-US" dirty="0" smtClean="0"/>
              <a:t>F) the amount of energy PECO charges about $0.20 for.</a:t>
            </a:r>
            <a:endParaRPr lang="en-US" dirty="0"/>
          </a:p>
        </p:txBody>
      </p:sp>
    </p:spTree>
    <p:extLst>
      <p:ext uri="{BB962C8B-B14F-4D97-AF65-F5344CB8AC3E}">
        <p14:creationId xmlns:p14="http://schemas.microsoft.com/office/powerpoint/2010/main" val="9269635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the 60 watts mean for a bulb?</a:t>
            </a:r>
            <a:endParaRPr lang="en-US" dirty="0"/>
          </a:p>
        </p:txBody>
      </p:sp>
      <p:sp>
        <p:nvSpPr>
          <p:cNvPr id="3" name="Content Placeholder 2"/>
          <p:cNvSpPr>
            <a:spLocks noGrp="1"/>
          </p:cNvSpPr>
          <p:nvPr>
            <p:ph idx="1"/>
          </p:nvPr>
        </p:nvSpPr>
        <p:spPr/>
        <p:txBody>
          <a:bodyPr/>
          <a:lstStyle/>
          <a:p>
            <a:r>
              <a:rPr lang="en-US" dirty="0" smtClean="0"/>
              <a:t>A)  The bulb has 60 W and after that, it is used up</a:t>
            </a:r>
          </a:p>
          <a:p>
            <a:r>
              <a:rPr lang="en-US" dirty="0" smtClean="0"/>
              <a:t>B)  When turned on, the bulb uses 60 watts regardless of the circuit it is in</a:t>
            </a:r>
          </a:p>
          <a:p>
            <a:r>
              <a:rPr lang="en-US" dirty="0" smtClean="0"/>
              <a:t>C)  If the bulb is across a potential difference of 120V, the bulb dissipates 60 J of energy each second.</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60W vs 120W</a:t>
            </a:r>
            <a:endParaRPr lang="en-US" dirty="0"/>
          </a:p>
        </p:txBody>
      </p:sp>
      <p:sp>
        <p:nvSpPr>
          <p:cNvPr id="3" name="Content Placeholder 2"/>
          <p:cNvSpPr>
            <a:spLocks noGrp="1"/>
          </p:cNvSpPr>
          <p:nvPr>
            <p:ph idx="1"/>
          </p:nvPr>
        </p:nvSpPr>
        <p:spPr/>
        <p:txBody>
          <a:bodyPr/>
          <a:lstStyle/>
          <a:p>
            <a:r>
              <a:rPr lang="en-US" dirty="0" smtClean="0"/>
              <a:t>Determine the resistance of a “60W” bulb and of a “120W” bulb.  (they both </a:t>
            </a:r>
            <a:r>
              <a:rPr lang="en-US" smtClean="0"/>
              <a:t>plug into </a:t>
            </a:r>
            <a:r>
              <a:rPr lang="en-US" dirty="0" smtClean="0"/>
              <a:t>a 120V outlet)</a:t>
            </a:r>
          </a:p>
          <a:p>
            <a:r>
              <a:rPr lang="en-US" dirty="0" smtClean="0"/>
              <a:t>Which draws more current?</a:t>
            </a:r>
          </a:p>
        </p:txBody>
      </p:sp>
    </p:spTree>
    <p:extLst>
      <p:ext uri="{BB962C8B-B14F-4D97-AF65-F5344CB8AC3E}">
        <p14:creationId xmlns:p14="http://schemas.microsoft.com/office/powerpoint/2010/main" val="1414033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 bulb:</a:t>
            </a:r>
            <a:endParaRPr lang="en-US" dirty="0"/>
          </a:p>
        </p:txBody>
      </p:sp>
      <p:sp>
        <p:nvSpPr>
          <p:cNvPr id="3" name="Content Placeholder 2"/>
          <p:cNvSpPr>
            <a:spLocks noGrp="1"/>
          </p:cNvSpPr>
          <p:nvPr>
            <p:ph idx="1"/>
          </p:nvPr>
        </p:nvSpPr>
        <p:spPr>
          <a:xfrm>
            <a:off x="1676400" y="1600200"/>
            <a:ext cx="5410200" cy="4495800"/>
          </a:xfrm>
        </p:spPr>
        <p:txBody>
          <a:bodyPr/>
          <a:lstStyle/>
          <a:p>
            <a:pPr marL="0" indent="0">
              <a:buNone/>
            </a:pP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8750" t="27812" r="4062" b="14687"/>
          <a:stretch/>
        </p:blipFill>
        <p:spPr bwMode="auto">
          <a:xfrm>
            <a:off x="1219200" y="1135626"/>
            <a:ext cx="5715000" cy="5188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08098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KILOWATT-HOUR?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a unit of power</a:t>
            </a:r>
          </a:p>
          <a:p>
            <a:r>
              <a:rPr lang="en-US" dirty="0" smtClean="0"/>
              <a:t>B)  a unit of electricity</a:t>
            </a:r>
          </a:p>
          <a:p>
            <a:r>
              <a:rPr lang="en-US" dirty="0" smtClean="0"/>
              <a:t>C)  a unit of energy</a:t>
            </a:r>
          </a:p>
          <a:p>
            <a:r>
              <a:rPr lang="en-US" dirty="0" smtClean="0"/>
              <a:t>D)  a unit of work</a:t>
            </a:r>
          </a:p>
          <a:p>
            <a:r>
              <a:rPr lang="en-US" dirty="0" smtClean="0"/>
              <a:t>E)  a unit of current</a:t>
            </a:r>
          </a:p>
          <a:p>
            <a:r>
              <a:rPr lang="en-US" dirty="0" smtClean="0"/>
              <a:t>F)  a unit of potential difference</a:t>
            </a:r>
          </a:p>
          <a:p>
            <a:r>
              <a:rPr lang="en-US" dirty="0" smtClean="0"/>
              <a:t>G)  the amount of heat needed to warm 1.0 ml of water by 1.0°C</a:t>
            </a:r>
            <a:endParaRPr lang="en-US" dirty="0"/>
          </a:p>
          <a:p>
            <a:r>
              <a:rPr lang="en-US" dirty="0" smtClean="0"/>
              <a:t>H)  the amount of heat energy needed to warm 8.6 liters of water by 100°C</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that 60W bulb cost…	</a:t>
            </a:r>
            <a:endParaRPr lang="en-US" dirty="0"/>
          </a:p>
        </p:txBody>
      </p:sp>
      <p:sp>
        <p:nvSpPr>
          <p:cNvPr id="3" name="Content Placeholder 2"/>
          <p:cNvSpPr>
            <a:spLocks noGrp="1"/>
          </p:cNvSpPr>
          <p:nvPr>
            <p:ph idx="1"/>
          </p:nvPr>
        </p:nvSpPr>
        <p:spPr/>
        <p:txBody>
          <a:bodyPr/>
          <a:lstStyle/>
          <a:p>
            <a:pPr marL="0" indent="0">
              <a:buNone/>
            </a:pPr>
            <a:r>
              <a:rPr lang="en-US" dirty="0" smtClean="0"/>
              <a:t>…. for two hours?</a:t>
            </a:r>
            <a:endParaRPr lang="en-US" dirty="0"/>
          </a:p>
        </p:txBody>
      </p:sp>
    </p:spTree>
    <p:extLst>
      <p:ext uri="{BB962C8B-B14F-4D97-AF65-F5344CB8AC3E}">
        <p14:creationId xmlns:p14="http://schemas.microsoft.com/office/powerpoint/2010/main" val="33458962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 some $$$</a:t>
            </a:r>
            <a:endParaRPr lang="en-US" dirty="0"/>
          </a:p>
        </p:txBody>
      </p:sp>
      <p:sp>
        <p:nvSpPr>
          <p:cNvPr id="3" name="Content Placeholder 2"/>
          <p:cNvSpPr>
            <a:spLocks noGrp="1"/>
          </p:cNvSpPr>
          <p:nvPr>
            <p:ph idx="1"/>
          </p:nvPr>
        </p:nvSpPr>
        <p:spPr/>
        <p:txBody>
          <a:bodyPr/>
          <a:lstStyle/>
          <a:p>
            <a:r>
              <a:rPr lang="en-US" dirty="0" smtClean="0"/>
              <a:t>A </a:t>
            </a:r>
            <a:r>
              <a:rPr lang="en-US" dirty="0"/>
              <a:t>7</a:t>
            </a:r>
            <a:r>
              <a:rPr lang="en-US" dirty="0" smtClean="0"/>
              <a:t>W LED provides the same light output as a 13W CFL and as a conventional (incandescent) 60W bulb.  If the lamp you wish to use is on for two hours a day, how much will that bulb cost you in one year?  (use $0.20 per </a:t>
            </a:r>
            <a:r>
              <a:rPr lang="en-US" dirty="0" err="1" smtClean="0"/>
              <a:t>kWhr</a:t>
            </a:r>
            <a:r>
              <a:rPr lang="en-US" dirty="0" smtClean="0"/>
              <a:t>, and assume 120V for the outlet potential difference)</a:t>
            </a:r>
            <a:endParaRPr lang="en-US" dirty="0"/>
          </a:p>
        </p:txBody>
      </p:sp>
    </p:spTree>
    <p:extLst>
      <p:ext uri="{BB962C8B-B14F-4D97-AF65-F5344CB8AC3E}">
        <p14:creationId xmlns:p14="http://schemas.microsoft.com/office/powerpoint/2010/main" val="38178536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Picture cost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24364017"/>
              </p:ext>
            </p:extLst>
          </p:nvPr>
        </p:nvGraphicFramePr>
        <p:xfrm>
          <a:off x="457200" y="1600200"/>
          <a:ext cx="8229600" cy="2743200"/>
        </p:xfrm>
        <a:graphic>
          <a:graphicData uri="http://schemas.openxmlformats.org/drawingml/2006/table">
            <a:tbl>
              <a:tblPr firstRow="1" bandRow="1">
                <a:tableStyleId>{5C22544A-7EE6-4342-B048-85BDC9FD1C3A}</a:tableStyleId>
              </a:tblPr>
              <a:tblGrid>
                <a:gridCol w="2057400"/>
                <a:gridCol w="2057400"/>
                <a:gridCol w="2057400"/>
                <a:gridCol w="2057400"/>
              </a:tblGrid>
              <a:tr h="685800">
                <a:tc>
                  <a:txBody>
                    <a:bodyPr/>
                    <a:lstStyle/>
                    <a:p>
                      <a:endParaRPr lang="en-US" dirty="0"/>
                    </a:p>
                  </a:txBody>
                  <a:tcPr/>
                </a:tc>
                <a:tc>
                  <a:txBody>
                    <a:bodyPr/>
                    <a:lstStyle/>
                    <a:p>
                      <a:r>
                        <a:rPr lang="en-US" dirty="0" smtClean="0"/>
                        <a:t>Incandescent</a:t>
                      </a:r>
                      <a:endParaRPr lang="en-US" dirty="0"/>
                    </a:p>
                  </a:txBody>
                  <a:tcPr/>
                </a:tc>
                <a:tc>
                  <a:txBody>
                    <a:bodyPr/>
                    <a:lstStyle/>
                    <a:p>
                      <a:r>
                        <a:rPr lang="en-US" dirty="0" smtClean="0"/>
                        <a:t>CFL</a:t>
                      </a:r>
                      <a:endParaRPr lang="en-US" dirty="0"/>
                    </a:p>
                  </a:txBody>
                  <a:tcPr/>
                </a:tc>
                <a:tc>
                  <a:txBody>
                    <a:bodyPr/>
                    <a:lstStyle/>
                    <a:p>
                      <a:r>
                        <a:rPr lang="en-US" dirty="0" smtClean="0"/>
                        <a:t>LED</a:t>
                      </a:r>
                      <a:endParaRPr lang="en-US" dirty="0"/>
                    </a:p>
                  </a:txBody>
                  <a:tcPr/>
                </a:tc>
              </a:tr>
              <a:tr h="685800">
                <a:tc>
                  <a:txBody>
                    <a:bodyPr/>
                    <a:lstStyle/>
                    <a:p>
                      <a:r>
                        <a:rPr lang="en-US" dirty="0" smtClean="0"/>
                        <a:t>Purchase</a:t>
                      </a:r>
                      <a:r>
                        <a:rPr lang="en-US" baseline="0" dirty="0" smtClean="0"/>
                        <a:t> Cost ($)</a:t>
                      </a:r>
                    </a:p>
                    <a:p>
                      <a:endParaRPr lang="en-US" baseline="0" dirty="0" smtClean="0"/>
                    </a:p>
                  </a:txBody>
                  <a:tcPr/>
                </a:tc>
                <a:tc>
                  <a:txBody>
                    <a:bodyPr/>
                    <a:lstStyle/>
                    <a:p>
                      <a:r>
                        <a:rPr lang="en-US" dirty="0" smtClean="0"/>
                        <a:t>0.94</a:t>
                      </a:r>
                      <a:endParaRPr lang="en-US" dirty="0"/>
                    </a:p>
                  </a:txBody>
                  <a:tcPr/>
                </a:tc>
                <a:tc>
                  <a:txBody>
                    <a:bodyPr/>
                    <a:lstStyle/>
                    <a:p>
                      <a:r>
                        <a:rPr lang="en-US" dirty="0" smtClean="0"/>
                        <a:t>1.60</a:t>
                      </a:r>
                      <a:endParaRPr lang="en-US" dirty="0"/>
                    </a:p>
                  </a:txBody>
                  <a:tcPr/>
                </a:tc>
                <a:tc>
                  <a:txBody>
                    <a:bodyPr/>
                    <a:lstStyle/>
                    <a:p>
                      <a:r>
                        <a:rPr lang="en-US" dirty="0" smtClean="0"/>
                        <a:t>5.00</a:t>
                      </a:r>
                      <a:endParaRPr lang="en-US" dirty="0"/>
                    </a:p>
                  </a:txBody>
                  <a:tcPr/>
                </a:tc>
              </a:tr>
              <a:tr h="685800">
                <a:tc>
                  <a:txBody>
                    <a:bodyPr/>
                    <a:lstStyle/>
                    <a:p>
                      <a:r>
                        <a:rPr lang="en-US" dirty="0" smtClean="0"/>
                        <a:t>Power (W)</a:t>
                      </a:r>
                      <a:endParaRPr lang="en-US" dirty="0"/>
                    </a:p>
                  </a:txBody>
                  <a:tcPr/>
                </a:tc>
                <a:tc>
                  <a:txBody>
                    <a:bodyPr/>
                    <a:lstStyle/>
                    <a:p>
                      <a:r>
                        <a:rPr lang="en-US" dirty="0" smtClean="0"/>
                        <a:t>60</a:t>
                      </a:r>
                      <a:endParaRPr lang="en-US" dirty="0"/>
                    </a:p>
                  </a:txBody>
                  <a:tcPr/>
                </a:tc>
                <a:tc>
                  <a:txBody>
                    <a:bodyPr/>
                    <a:lstStyle/>
                    <a:p>
                      <a:r>
                        <a:rPr lang="en-US" dirty="0" smtClean="0"/>
                        <a:t>13</a:t>
                      </a:r>
                      <a:endParaRPr lang="en-US" dirty="0"/>
                    </a:p>
                  </a:txBody>
                  <a:tcPr/>
                </a:tc>
                <a:tc>
                  <a:txBody>
                    <a:bodyPr/>
                    <a:lstStyle/>
                    <a:p>
                      <a:r>
                        <a:rPr lang="en-US" dirty="0" smtClean="0"/>
                        <a:t>7</a:t>
                      </a:r>
                      <a:endParaRPr lang="en-US" dirty="0"/>
                    </a:p>
                  </a:txBody>
                  <a:tcPr/>
                </a:tc>
              </a:tr>
              <a:tr h="685800">
                <a:tc>
                  <a:txBody>
                    <a:bodyPr/>
                    <a:lstStyle/>
                    <a:p>
                      <a:r>
                        <a:rPr lang="en-US" dirty="0" smtClean="0"/>
                        <a:t>Life (</a:t>
                      </a:r>
                      <a:r>
                        <a:rPr lang="en-US" dirty="0" err="1" smtClean="0"/>
                        <a:t>hrs</a:t>
                      </a:r>
                      <a:r>
                        <a:rPr lang="en-US" dirty="0" smtClean="0"/>
                        <a:t>)</a:t>
                      </a:r>
                      <a:endParaRPr lang="en-US" dirty="0"/>
                    </a:p>
                  </a:txBody>
                  <a:tcPr/>
                </a:tc>
                <a:tc>
                  <a:txBody>
                    <a:bodyPr/>
                    <a:lstStyle/>
                    <a:p>
                      <a:r>
                        <a:rPr lang="en-US" dirty="0" smtClean="0"/>
                        <a:t>1200</a:t>
                      </a:r>
                      <a:endParaRPr lang="en-US" dirty="0"/>
                    </a:p>
                  </a:txBody>
                  <a:tcPr/>
                </a:tc>
                <a:tc>
                  <a:txBody>
                    <a:bodyPr/>
                    <a:lstStyle/>
                    <a:p>
                      <a:r>
                        <a:rPr lang="en-US" dirty="0" smtClean="0"/>
                        <a:t>8000</a:t>
                      </a:r>
                      <a:endParaRPr lang="en-US" dirty="0"/>
                    </a:p>
                  </a:txBody>
                  <a:tcPr/>
                </a:tc>
                <a:tc>
                  <a:txBody>
                    <a:bodyPr/>
                    <a:lstStyle/>
                    <a:p>
                      <a:r>
                        <a:rPr lang="en-US" dirty="0" smtClean="0"/>
                        <a:t>50 000</a:t>
                      </a:r>
                      <a:endParaRPr lang="en-US" dirty="0"/>
                    </a:p>
                  </a:txBody>
                  <a:tcPr/>
                </a:tc>
              </a:tr>
            </a:tbl>
          </a:graphicData>
        </a:graphic>
      </p:graphicFrame>
    </p:spTree>
    <p:extLst>
      <p:ext uri="{BB962C8B-B14F-4D97-AF65-F5344CB8AC3E}">
        <p14:creationId xmlns:p14="http://schemas.microsoft.com/office/powerpoint/2010/main" val="32684334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t>
            </a:r>
            <a:r>
              <a:rPr lang="en-US" dirty="0" err="1" smtClean="0"/>
              <a:t>kWhr</a:t>
            </a:r>
            <a:r>
              <a:rPr lang="en-US" dirty="0" smtClean="0"/>
              <a:t> is….</a:t>
            </a:r>
            <a:endParaRPr lang="en-US" dirty="0"/>
          </a:p>
        </p:txBody>
      </p:sp>
      <p:sp>
        <p:nvSpPr>
          <p:cNvPr id="3" name="Content Placeholder 2"/>
          <p:cNvSpPr>
            <a:spLocks noGrp="1"/>
          </p:cNvSpPr>
          <p:nvPr>
            <p:ph idx="1"/>
          </p:nvPr>
        </p:nvSpPr>
        <p:spPr/>
        <p:txBody>
          <a:bodyPr>
            <a:normAutofit fontScale="85000" lnSpcReduction="20000"/>
          </a:bodyPr>
          <a:lstStyle/>
          <a:p>
            <a:pPr marL="0" indent="0" algn="ctr">
              <a:buNone/>
            </a:pPr>
            <a:endParaRPr lang="en-US" dirty="0" smtClean="0"/>
          </a:p>
          <a:p>
            <a:pPr marL="0" indent="0" algn="ctr">
              <a:buNone/>
            </a:pPr>
            <a:r>
              <a:rPr lang="en-US" dirty="0" smtClean="0"/>
              <a:t>(1000W) x (1hr)</a:t>
            </a:r>
          </a:p>
          <a:p>
            <a:pPr marL="0" indent="0" algn="ctr">
              <a:buNone/>
            </a:pPr>
            <a:endParaRPr lang="en-US" dirty="0" smtClean="0"/>
          </a:p>
          <a:p>
            <a:pPr marL="0" indent="0" algn="ctr">
              <a:buNone/>
            </a:pPr>
            <a:r>
              <a:rPr lang="en-US" dirty="0" smtClean="0"/>
              <a:t>(1000J/s) x (3600s)</a:t>
            </a:r>
          </a:p>
          <a:p>
            <a:pPr marL="0" indent="0" algn="ctr">
              <a:buNone/>
            </a:pPr>
            <a:endParaRPr lang="en-US" dirty="0"/>
          </a:p>
          <a:p>
            <a:pPr marL="0" indent="0" algn="ctr">
              <a:buNone/>
            </a:pPr>
            <a:r>
              <a:rPr lang="en-US" dirty="0" smtClean="0"/>
              <a:t>3 600 000J</a:t>
            </a:r>
          </a:p>
          <a:p>
            <a:pPr marL="0" indent="0" algn="ctr">
              <a:buNone/>
            </a:pPr>
            <a:endParaRPr lang="en-US" dirty="0"/>
          </a:p>
          <a:p>
            <a:pPr marL="0" indent="0" algn="ctr">
              <a:buNone/>
            </a:pPr>
            <a:r>
              <a:rPr lang="en-US" dirty="0" smtClean="0"/>
              <a:t>3.6 x 10</a:t>
            </a:r>
            <a:r>
              <a:rPr lang="en-US" baseline="30000" dirty="0" smtClean="0"/>
              <a:t>6</a:t>
            </a:r>
            <a:r>
              <a:rPr lang="en-US" dirty="0" smtClean="0"/>
              <a:t>J</a:t>
            </a:r>
          </a:p>
          <a:p>
            <a:pPr marL="0" indent="0" algn="ctr">
              <a:buNone/>
            </a:pPr>
            <a:endParaRPr lang="en-US" dirty="0"/>
          </a:p>
          <a:p>
            <a:pPr marL="0" indent="0" algn="ctr">
              <a:buNone/>
            </a:pPr>
            <a:r>
              <a:rPr lang="en-US" dirty="0" smtClean="0"/>
              <a:t>The amount of energy PECO charges about $0.20 for</a:t>
            </a:r>
          </a:p>
          <a:p>
            <a:pPr marL="0" indent="0" algn="ctr">
              <a:buNone/>
            </a:pPr>
            <a:endParaRPr lang="en-US" dirty="0"/>
          </a:p>
          <a:p>
            <a:pPr marL="0" indent="0" algn="ctr">
              <a:buNone/>
            </a:pPr>
            <a:endParaRPr lang="en-US" dirty="0" smtClean="0"/>
          </a:p>
          <a:p>
            <a:pPr marL="0" indent="0">
              <a:buNone/>
            </a:pPr>
            <a:endParaRPr lang="en-US" dirty="0" smtClean="0"/>
          </a:p>
          <a:p>
            <a:pPr algn="ctr"/>
            <a:endParaRPr lang="en-US" dirty="0"/>
          </a:p>
        </p:txBody>
      </p:sp>
    </p:spTree>
    <p:extLst>
      <p:ext uri="{BB962C8B-B14F-4D97-AF65-F5344CB8AC3E}">
        <p14:creationId xmlns:p14="http://schemas.microsoft.com/office/powerpoint/2010/main" val="34779550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Circuit</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249" t="13750" r="16626" b="24062"/>
          <a:stretch/>
        </p:blipFill>
        <p:spPr bwMode="auto">
          <a:xfrm>
            <a:off x="448776" y="1661160"/>
            <a:ext cx="8238024" cy="4383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82362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Circuits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All elements in a parallel circuit have the same potential difference</a:t>
            </a:r>
          </a:p>
          <a:p>
            <a:endParaRPr lang="en-US" dirty="0" smtClean="0"/>
          </a:p>
          <a:p>
            <a:r>
              <a:rPr lang="en-US" dirty="0" smtClean="0"/>
              <a:t>If you add up the current in all the elements that are in parallel, the result is equal to the current through the battery.</a:t>
            </a:r>
          </a:p>
          <a:p>
            <a:endParaRPr lang="en-US" dirty="0" smtClean="0"/>
          </a:p>
          <a:p>
            <a:r>
              <a:rPr lang="en-US" dirty="0" smtClean="0"/>
              <a:t>The power supplied by the battery equals the power dissipated by the resistors in total</a:t>
            </a:r>
          </a:p>
          <a:p>
            <a:endParaRPr lang="en-US" dirty="0"/>
          </a:p>
          <a:p>
            <a:pPr marL="0" indent="0">
              <a:buNone/>
            </a:pPr>
            <a:endParaRPr lang="en-US" baseline="-25000" dirty="0"/>
          </a:p>
          <a:p>
            <a:r>
              <a:rPr lang="en-US" dirty="0"/>
              <a:t>In Parallel, 1/</a:t>
            </a:r>
            <a:r>
              <a:rPr lang="en-US" dirty="0" err="1"/>
              <a:t>R</a:t>
            </a:r>
            <a:r>
              <a:rPr lang="en-US" baseline="-25000" dirty="0" err="1"/>
              <a:t>eq</a:t>
            </a:r>
            <a:r>
              <a:rPr lang="en-US" dirty="0"/>
              <a:t> = 1/R</a:t>
            </a:r>
            <a:r>
              <a:rPr lang="en-US" baseline="-25000" dirty="0"/>
              <a:t>1</a:t>
            </a:r>
            <a:r>
              <a:rPr lang="en-US" dirty="0"/>
              <a:t> + 1/R</a:t>
            </a:r>
            <a:r>
              <a:rPr lang="en-US" baseline="-25000" dirty="0"/>
              <a:t>2</a:t>
            </a:r>
            <a:r>
              <a:rPr lang="en-US" dirty="0"/>
              <a:t> +…+1/R</a:t>
            </a:r>
            <a:r>
              <a:rPr lang="en-US" baseline="-25000" dirty="0"/>
              <a:t>n</a:t>
            </a:r>
            <a:endParaRPr lang="en-US" dirty="0"/>
          </a:p>
          <a:p>
            <a:endParaRPr lang="en-US" dirty="0" smtClean="0"/>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Electricity Test covers…</a:t>
            </a:r>
            <a:endParaRPr lang="en-US" dirty="0"/>
          </a:p>
        </p:txBody>
      </p:sp>
      <p:sp>
        <p:nvSpPr>
          <p:cNvPr id="3" name="Content Placeholder 2"/>
          <p:cNvSpPr>
            <a:spLocks noGrp="1"/>
          </p:cNvSpPr>
          <p:nvPr>
            <p:ph idx="1"/>
          </p:nvPr>
        </p:nvSpPr>
        <p:spPr/>
        <p:txBody>
          <a:bodyPr/>
          <a:lstStyle/>
          <a:p>
            <a:endParaRPr lang="en-US" dirty="0" smtClean="0"/>
          </a:p>
          <a:p>
            <a:r>
              <a:rPr lang="en-US" dirty="0" smtClean="0"/>
              <a:t>Static Electricity:  PCR Lessons 1, 2, 3a</a:t>
            </a:r>
          </a:p>
          <a:p>
            <a:endParaRPr lang="en-US" dirty="0" smtClean="0"/>
          </a:p>
          <a:p>
            <a:r>
              <a:rPr lang="en-US" dirty="0" smtClean="0"/>
              <a:t>Current Electricity:  PCR Lessons 2,3,4a&amp;c</a:t>
            </a:r>
            <a:endParaRPr lang="en-US" dirty="0"/>
          </a:p>
        </p:txBody>
      </p:sp>
    </p:spTree>
    <p:extLst>
      <p:ext uri="{BB962C8B-B14F-4D97-AF65-F5344CB8AC3E}">
        <p14:creationId xmlns:p14="http://schemas.microsoft.com/office/powerpoint/2010/main" val="3142889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a circuit with…</a:t>
            </a:r>
            <a:endParaRPr lang="en-US" dirty="0"/>
          </a:p>
        </p:txBody>
      </p:sp>
      <p:sp>
        <p:nvSpPr>
          <p:cNvPr id="3" name="Content Placeholder 2"/>
          <p:cNvSpPr>
            <a:spLocks noGrp="1"/>
          </p:cNvSpPr>
          <p:nvPr>
            <p:ph idx="1"/>
          </p:nvPr>
        </p:nvSpPr>
        <p:spPr/>
        <p:txBody>
          <a:bodyPr/>
          <a:lstStyle/>
          <a:p>
            <a:r>
              <a:rPr lang="en-US" dirty="0" smtClean="0"/>
              <a:t>A battery, a bulb, wires</a:t>
            </a:r>
          </a:p>
          <a:p>
            <a:r>
              <a:rPr lang="en-US" dirty="0" smtClean="0"/>
              <a:t>Draw it in your notes, ONCE you figure out how to make the light go on.</a:t>
            </a:r>
            <a:endParaRPr lang="en-US" dirty="0"/>
          </a:p>
        </p:txBody>
      </p:sp>
    </p:spTree>
    <p:extLst>
      <p:ext uri="{BB962C8B-B14F-4D97-AF65-F5344CB8AC3E}">
        <p14:creationId xmlns:p14="http://schemas.microsoft.com/office/powerpoint/2010/main" val="2601240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Requirements of a Circuit</a:t>
            </a:r>
            <a:endParaRPr lang="en-US" dirty="0"/>
          </a:p>
        </p:txBody>
      </p:sp>
      <p:pic>
        <p:nvPicPr>
          <p:cNvPr id="1026" name="Picture 2"/>
          <p:cNvPicPr>
            <a:picLocks noGrp="1" noChangeAspect="1" noChangeArrowheads="1"/>
          </p:cNvPicPr>
          <p:nvPr>
            <p:ph idx="1"/>
          </p:nvPr>
        </p:nvPicPr>
        <p:blipFill>
          <a:blip r:embed="rId2" cstate="print"/>
          <a:srcRect l="15907" t="21887" r="15907" b="12452"/>
          <a:stretch>
            <a:fillRect/>
          </a:stretch>
        </p:blipFill>
        <p:spPr bwMode="auto">
          <a:xfrm>
            <a:off x="1600200" y="1854199"/>
            <a:ext cx="5867400" cy="42375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Requirements of a Circuit</a:t>
            </a:r>
            <a:endParaRPr lang="en-US" dirty="0"/>
          </a:p>
        </p:txBody>
      </p:sp>
      <p:pic>
        <p:nvPicPr>
          <p:cNvPr id="2050" name="Picture 2"/>
          <p:cNvPicPr>
            <a:picLocks noGrp="1" noChangeAspect="1" noChangeArrowheads="1"/>
          </p:cNvPicPr>
          <p:nvPr>
            <p:ph idx="1"/>
          </p:nvPr>
        </p:nvPicPr>
        <p:blipFill>
          <a:blip r:embed="rId2" cstate="print"/>
          <a:srcRect l="27271" t="28622" r="7068" b="24237"/>
          <a:stretch>
            <a:fillRect/>
          </a:stretch>
        </p:blipFill>
        <p:spPr bwMode="auto">
          <a:xfrm>
            <a:off x="1219200" y="1828801"/>
            <a:ext cx="6792686"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 Function of a Circuit</a:t>
            </a:r>
            <a:endParaRPr lang="en-US" dirty="0"/>
          </a:p>
        </p:txBody>
      </p:sp>
      <p:pic>
        <p:nvPicPr>
          <p:cNvPr id="3074" name="Picture 2"/>
          <p:cNvPicPr>
            <a:picLocks noGrp="1" noChangeAspect="1" noChangeArrowheads="1"/>
          </p:cNvPicPr>
          <p:nvPr>
            <p:ph idx="1"/>
          </p:nvPr>
        </p:nvPicPr>
        <p:blipFill>
          <a:blip r:embed="rId2" cstate="print"/>
          <a:srcRect l="53788" t="50509" r="4542" b="12452"/>
          <a:stretch>
            <a:fillRect/>
          </a:stretch>
        </p:blipFill>
        <p:spPr bwMode="auto">
          <a:xfrm>
            <a:off x="2362200" y="2260600"/>
            <a:ext cx="4953000" cy="330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really happening in the circuit?</a:t>
            </a:r>
            <a:endParaRPr lang="en-US" dirty="0"/>
          </a:p>
        </p:txBody>
      </p:sp>
      <p:sp>
        <p:nvSpPr>
          <p:cNvPr id="3" name="Content Placeholder 2"/>
          <p:cNvSpPr>
            <a:spLocks noGrp="1"/>
          </p:cNvSpPr>
          <p:nvPr>
            <p:ph idx="1"/>
          </p:nvPr>
        </p:nvSpPr>
        <p:spPr/>
        <p:txBody>
          <a:bodyPr>
            <a:normAutofit fontScale="92500"/>
          </a:bodyPr>
          <a:lstStyle/>
          <a:p>
            <a:r>
              <a:rPr lang="en-US" dirty="0" smtClean="0"/>
              <a:t>Go onto </a:t>
            </a:r>
            <a:r>
              <a:rPr lang="en-US" dirty="0" err="1" smtClean="0"/>
              <a:t>Phet</a:t>
            </a:r>
            <a:r>
              <a:rPr lang="en-US" dirty="0" smtClean="0"/>
              <a:t>, Circuit Construction Kit (DC Only)</a:t>
            </a:r>
          </a:p>
          <a:p>
            <a:r>
              <a:rPr lang="en-US" dirty="0" smtClean="0"/>
              <a:t>Build a circuit with one bulb, one battery, one switch, and as many wires as you need to make the circuit show you clearly what is happening when the switch is closed.</a:t>
            </a:r>
          </a:p>
          <a:p>
            <a:r>
              <a:rPr lang="en-US" dirty="0" smtClean="0"/>
              <a:t>What do the moving balls represent?  Which way do they move?</a:t>
            </a:r>
          </a:p>
          <a:p>
            <a:r>
              <a:rPr lang="en-US" dirty="0" smtClean="0"/>
              <a:t>Click the circle in front of Schematic.  Sketch the circuit in your notes.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7950</TotalTime>
  <Words>1582</Words>
  <Application>Microsoft Office PowerPoint</Application>
  <PresentationFormat>On-screen Show (4:3)</PresentationFormat>
  <Paragraphs>196</Paragraphs>
  <Slides>47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Symbol</vt:lpstr>
      <vt:lpstr>Times New Roman</vt:lpstr>
      <vt:lpstr>Office Theme</vt:lpstr>
      <vt:lpstr>Circuits</vt:lpstr>
      <vt:lpstr>What do you already know? (electrochemical cell = battery)</vt:lpstr>
      <vt:lpstr>Essential Questions for Circuits</vt:lpstr>
      <vt:lpstr>Anatomy of a bulb:</vt:lpstr>
      <vt:lpstr>Build a circuit with…</vt:lpstr>
      <vt:lpstr>The Requirements of a Circuit</vt:lpstr>
      <vt:lpstr>The Requirements of a Circuit</vt:lpstr>
      <vt:lpstr>The Basic Function of a Circuit</vt:lpstr>
      <vt:lpstr>What is really happening in the circuit?</vt:lpstr>
      <vt:lpstr>What is really happening in the circuit?</vt:lpstr>
      <vt:lpstr>A Useful Analogy</vt:lpstr>
      <vt:lpstr>A Useful Analogy</vt:lpstr>
      <vt:lpstr>Practice</vt:lpstr>
      <vt:lpstr>Electric Current</vt:lpstr>
      <vt:lpstr>Electric Current</vt:lpstr>
      <vt:lpstr>What Variable Affects what other Variable(s) in a Circuit?</vt:lpstr>
      <vt:lpstr>What is the mathematical relationship between the current(amps) thru one bulb and the potential difference(volts) across the bulb?  What is the mathematical relationship between the current(amps) thru two bulbs and the potential difference(volts) across the bulbs?  </vt:lpstr>
      <vt:lpstr>And the lab showed…</vt:lpstr>
      <vt:lpstr>Resistance</vt:lpstr>
      <vt:lpstr>Ohm’s “Law”:  I = DV/R</vt:lpstr>
      <vt:lpstr>Measurements in a circuit</vt:lpstr>
      <vt:lpstr>Circuit Schematics</vt:lpstr>
      <vt:lpstr>Example Problem (Ohm’s Law)</vt:lpstr>
      <vt:lpstr>Practice</vt:lpstr>
      <vt:lpstr>Equations</vt:lpstr>
      <vt:lpstr>Example Problem</vt:lpstr>
      <vt:lpstr>Now Do the Ohm’s Law lab w/ REAL bulbs</vt:lpstr>
      <vt:lpstr>Two Bulb Circuit, cont.</vt:lpstr>
      <vt:lpstr>Series Circuit</vt:lpstr>
      <vt:lpstr>Series Circuits</vt:lpstr>
      <vt:lpstr>Series Circuits…</vt:lpstr>
      <vt:lpstr>The brighter the bulb…</vt:lpstr>
      <vt:lpstr>The brighter the bulb…</vt:lpstr>
      <vt:lpstr>Example</vt:lpstr>
      <vt:lpstr>PowerPoint Presentation</vt:lpstr>
      <vt:lpstr>PowerPoint Presentation</vt:lpstr>
      <vt:lpstr>What is a Watt?</vt:lpstr>
      <vt:lpstr>What does the 60 watts mean for a bulb?</vt:lpstr>
      <vt:lpstr>60W vs 120W</vt:lpstr>
      <vt:lpstr>What is a KILOWATT-HOUR?</vt:lpstr>
      <vt:lpstr>What does that 60W bulb cost… </vt:lpstr>
      <vt:lpstr>Save some $$$</vt:lpstr>
      <vt:lpstr>Big Picture cost</vt:lpstr>
      <vt:lpstr>A kWhr is….</vt:lpstr>
      <vt:lpstr>Parallel Circuit</vt:lpstr>
      <vt:lpstr>Parallel Circuits</vt:lpstr>
      <vt:lpstr>Electricity Test covers…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Circuits</dc:title>
  <dc:creator>ian smith</dc:creator>
  <cp:lastModifiedBy>SMITH, IAN</cp:lastModifiedBy>
  <cp:revision>176</cp:revision>
  <dcterms:created xsi:type="dcterms:W3CDTF">2009-12-16T17:42:05Z</dcterms:created>
  <dcterms:modified xsi:type="dcterms:W3CDTF">2016-04-05T15:32:22Z</dcterms:modified>
</cp:coreProperties>
</file>